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9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70" r:id="rId13"/>
    <p:sldId id="266" r:id="rId14"/>
    <p:sldId id="267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9F5FCF"/>
    <a:srgbClr val="993300"/>
    <a:srgbClr val="5F5F5F"/>
    <a:srgbClr val="AAC2AB"/>
    <a:srgbClr val="FF9900"/>
    <a:srgbClr val="0066CC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57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F0B83-44E9-404E-AB45-F2E8ABBF8F45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9B57B-BA67-4E27-B5F9-DFA4C53F1D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16C7F-331B-4C9A-9DE6-C84F32C416F8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DEF0B-4DF7-4186-BA81-F720209367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5679D-999C-4C9E-9143-4DF22DC169AE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A3009-5098-4A46-8C4B-85F2B9B133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64243-462E-4D4C-9F20-855ABD53286F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0FD19-3964-4DA2-ACA5-1CB124EA4D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BA66F-57A4-4957-87D4-2ABB115606ED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B5BCA-73E8-4715-B5AD-0575C9D04A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4DC37-9594-424C-9656-BD4ADE0B7D85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27FE4-EEA7-4B88-B5E2-D43D9BF46F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B76DE-AE79-4FD7-9A89-4C67D8699418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82EE5-0F7F-43DE-9911-B00E6AE20D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F5D81-BF79-4145-A7B8-6F3848A4A372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D171A-18CF-452A-97B4-3C53B44312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A7F4C-5B87-4F8C-8592-C5C1653DBA73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A0257-AB37-42BF-9023-3D499530F5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775E4-F204-4586-B831-2E57373550F9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D5BC2-83E8-4631-B6F0-B2743FD76A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615F6-C1ED-4C9F-B125-D9FA528588B3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1EBB0-7C73-4F6C-B44C-F1A7C32F40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80786-4643-4D98-9263-1A0E4557FD95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9DDEE-BB34-4D38-9DEA-27AFBD3AA2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E5A6AD-F820-4003-A0BB-5B52CAA1C759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C795A0-4804-4981-8513-7CDF830BAF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://www.olymps.ru/wp-content/uploads/2009/03/zimnie-vidy-sporta.gi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cbs-angarsk.ru/images/stories/kids/Slovotvorchestvo/Olimpiyskie_igry/OIVLSp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cbs-angarsk.ru/images/stories/kids/Slovotvorchestvo/Olimpiyskie_igry/OIVZSp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cbs-angarsk.ru/images/stories/kids/Slovotvorchestvo/Olimpiyskie_igry/Sochi2014ZOI4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://www.olympichistory.info/citius.gi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../Downloads/&#1054;&#1051;&#1048;&#1052;&#1055;&#1048;&#1049;&#1057;&#1050;&#1048;&#1045;%20&#1060;&#1040;&#1050;&#1045;&#1051;&#1067;%20&#1051;&#1045;&#1058;&#1053;&#1048;&#1061;%20&#1048;&#1043;&#1056;.doc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ubtitle 2"/>
          <p:cNvSpPr>
            <a:spLocks/>
          </p:cNvSpPr>
          <p:nvPr/>
        </p:nvSpPr>
        <p:spPr bwMode="auto">
          <a:xfrm>
            <a:off x="5148263" y="2852738"/>
            <a:ext cx="3851275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50000"/>
              </a:spcBef>
              <a:buFont typeface="Arial" charset="0"/>
              <a:buNone/>
            </a:pPr>
            <a:endParaRPr lang="ru-RU" sz="2400">
              <a:solidFill>
                <a:srgbClr val="008080"/>
              </a:solidFill>
              <a:latin typeface="Calibri" pitchFamily="34" charset="0"/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  <a:buFont typeface="Arial" charset="0"/>
              <a:buNone/>
            </a:pPr>
            <a:r>
              <a:rPr lang="ru-RU" sz="2400">
                <a:solidFill>
                  <a:srgbClr val="008080"/>
                </a:solidFill>
                <a:latin typeface="Calibri" pitchFamily="34" charset="0"/>
              </a:rPr>
              <a:t>Арсеньева Любовь Юрьевна,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buFont typeface="Arial" charset="0"/>
              <a:buNone/>
            </a:pPr>
            <a:r>
              <a:rPr lang="ru-RU" sz="2400">
                <a:solidFill>
                  <a:srgbClr val="008080"/>
                </a:solidFill>
                <a:latin typeface="Calibri" pitchFamily="34" charset="0"/>
              </a:rPr>
              <a:t>инструктор по физической культуре 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 typeface="Arial" charset="0"/>
              <a:buNone/>
            </a:pPr>
            <a:endParaRPr lang="ru-RU" sz="2400">
              <a:solidFill>
                <a:srgbClr val="008080"/>
              </a:solidFill>
              <a:latin typeface="Calibri" pitchFamily="34" charset="0"/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  <a:buFont typeface="Arial" charset="0"/>
              <a:buNone/>
            </a:pPr>
            <a:r>
              <a:rPr lang="ru-RU">
                <a:solidFill>
                  <a:srgbClr val="008080"/>
                </a:solidFill>
                <a:latin typeface="Calibri" pitchFamily="34" charset="0"/>
              </a:rPr>
              <a:t>г.Рыбинск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buFont typeface="Arial" charset="0"/>
              <a:buNone/>
            </a:pPr>
            <a:r>
              <a:rPr lang="ru-RU">
                <a:solidFill>
                  <a:srgbClr val="008080"/>
                </a:solidFill>
                <a:latin typeface="Calibri" pitchFamily="34" charset="0"/>
              </a:rPr>
              <a:t>2014 год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sz="2400">
              <a:solidFill>
                <a:srgbClr val="008080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sz="2400">
              <a:solidFill>
                <a:srgbClr val="009999"/>
              </a:solidFill>
              <a:latin typeface="Calibri" pitchFamily="34" charset="0"/>
            </a:endParaRPr>
          </a:p>
        </p:txBody>
      </p:sp>
      <p:sp>
        <p:nvSpPr>
          <p:cNvPr id="14338" name="Text Box 10"/>
          <p:cNvSpPr txBox="1">
            <a:spLocks noChangeArrowheads="1"/>
          </p:cNvSpPr>
          <p:nvPr/>
        </p:nvSpPr>
        <p:spPr bwMode="auto">
          <a:xfrm>
            <a:off x="5148263" y="2492375"/>
            <a:ext cx="39957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b="1">
                <a:solidFill>
                  <a:srgbClr val="008080"/>
                </a:solidFill>
              </a:rPr>
              <a:t>МДОУ детский сад комбинированного вида № 29</a:t>
            </a:r>
          </a:p>
        </p:txBody>
      </p:sp>
      <p:sp>
        <p:nvSpPr>
          <p:cNvPr id="14339" name="WordArt 11"/>
          <p:cNvSpPr>
            <a:spLocks noChangeArrowheads="1" noChangeShapeType="1" noTextEdit="1"/>
          </p:cNvSpPr>
          <p:nvPr/>
        </p:nvSpPr>
        <p:spPr bwMode="auto">
          <a:xfrm>
            <a:off x="1835150" y="1268413"/>
            <a:ext cx="6769100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i="1" kern="1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СИМВОЛИКА ОЛИМПИЙСКИХ ИГР</a:t>
            </a:r>
          </a:p>
        </p:txBody>
      </p:sp>
      <p:pic>
        <p:nvPicPr>
          <p:cNvPr id="14340" name="Picture 7" descr="Зимние Олимпийские виды спорта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979613" y="333375"/>
            <a:ext cx="6553200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0" descr="33-14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475" y="2205038"/>
            <a:ext cx="1793875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1" descr="1998w_emblem_bjpg-233x3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713" y="3789363"/>
            <a:ext cx="2101850" cy="221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2" descr="2000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288" y="2133600"/>
            <a:ext cx="1411287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/>
          </p:cNvSpPr>
          <p:nvPr>
            <p:ph type="body" idx="1"/>
          </p:nvPr>
        </p:nvSpPr>
        <p:spPr>
          <a:xfrm>
            <a:off x="395288" y="1916113"/>
            <a:ext cx="3322637" cy="3629025"/>
          </a:xfrm>
        </p:spPr>
        <p:txBody>
          <a:bodyPr/>
          <a:lstStyle/>
          <a:p>
            <a:pPr algn="ctr">
              <a:lnSpc>
                <a:spcPct val="80000"/>
              </a:lnSpc>
              <a:buFont typeface="Arial" charset="0"/>
              <a:buNone/>
              <a:defRPr/>
            </a:pPr>
            <a:r>
              <a:rPr lang="ru-RU" sz="2400" b="1" u="sng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 1968 года</a:t>
            </a: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ru-RU" sz="20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«От имени всех судей и официальных лиц я обещаю, что мы будем выполнять наши обязанности во время этих Олимпийских игр со всей беспристрастностью, уважая и соблюдая правила, по которым они проводятся в подлинно спортивном духе»</a:t>
            </a:r>
            <a:endParaRPr lang="ru-RU" sz="2000" smtClean="0"/>
          </a:p>
        </p:txBody>
      </p:sp>
      <p:sp>
        <p:nvSpPr>
          <p:cNvPr id="22530" name="Rectangle 6"/>
          <p:cNvSpPr>
            <a:spLocks noChangeArrowheads="1"/>
          </p:cNvSpPr>
          <p:nvPr/>
        </p:nvSpPr>
        <p:spPr bwMode="auto">
          <a:xfrm>
            <a:off x="2411413" y="333375"/>
            <a:ext cx="59769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3200" b="1" dirty="0">
                <a:solidFill>
                  <a:srgbClr val="6600FF"/>
                </a:solidFill>
              </a:rPr>
              <a:t>КЛЯТВА СУДЕЙ</a:t>
            </a:r>
          </a:p>
        </p:txBody>
      </p:sp>
      <p:pic>
        <p:nvPicPr>
          <p:cNvPr id="22531" name="Picture 7" descr="клят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2060575"/>
            <a:ext cx="5270500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ChangeArrowheads="1"/>
          </p:cNvSpPr>
          <p:nvPr/>
        </p:nvSpPr>
        <p:spPr bwMode="auto">
          <a:xfrm>
            <a:off x="1331913" y="0"/>
            <a:ext cx="7632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000" b="1" dirty="0">
                <a:solidFill>
                  <a:srgbClr val="6600FF"/>
                </a:solidFill>
                <a:latin typeface="Book Antiqua" pitchFamily="18" charset="0"/>
              </a:rPr>
              <a:t>ВРУЧЕНИЕ ПОБЕДИТЕЛЯМ И ПРИЗЁРАМ СОРЕВНОВАНИЙ МЕДАЛЕЙ</a:t>
            </a:r>
          </a:p>
        </p:txBody>
      </p:sp>
      <p:pic>
        <p:nvPicPr>
          <p:cNvPr id="23554" name="Picture 4" descr="376255_jpeg_18610_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1125538"/>
            <a:ext cx="381635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5" descr="376259_jpeg_18614_s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789363"/>
            <a:ext cx="3743325" cy="210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6" descr="376257_jpeg_18612_s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3860800"/>
            <a:ext cx="3600450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 Box 7"/>
          <p:cNvSpPr txBox="1">
            <a:spLocks noChangeArrowheads="1"/>
          </p:cNvSpPr>
          <p:nvPr/>
        </p:nvSpPr>
        <p:spPr bwMode="auto">
          <a:xfrm>
            <a:off x="4067175" y="3284538"/>
            <a:ext cx="12239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solidFill>
                  <a:srgbClr val="FF9900"/>
                </a:solidFill>
                <a:latin typeface="Times New Roman" pitchFamily="18" charset="0"/>
              </a:rPr>
              <a:t>Золото</a:t>
            </a:r>
          </a:p>
        </p:txBody>
      </p:sp>
      <p:sp>
        <p:nvSpPr>
          <p:cNvPr id="23558" name="Text Box 8"/>
          <p:cNvSpPr txBox="1">
            <a:spLocks noChangeArrowheads="1"/>
          </p:cNvSpPr>
          <p:nvPr/>
        </p:nvSpPr>
        <p:spPr bwMode="auto">
          <a:xfrm>
            <a:off x="1547813" y="5734050"/>
            <a:ext cx="12239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solidFill>
                  <a:srgbClr val="5F5F5F"/>
                </a:solidFill>
                <a:latin typeface="Times New Roman" pitchFamily="18" charset="0"/>
              </a:rPr>
              <a:t>Серебро</a:t>
            </a:r>
          </a:p>
        </p:txBody>
      </p:sp>
      <p:sp>
        <p:nvSpPr>
          <p:cNvPr id="23559" name="Text Box 9"/>
          <p:cNvSpPr txBox="1">
            <a:spLocks noChangeArrowheads="1"/>
          </p:cNvSpPr>
          <p:nvPr/>
        </p:nvSpPr>
        <p:spPr bwMode="auto">
          <a:xfrm>
            <a:off x="6227763" y="5661025"/>
            <a:ext cx="12239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solidFill>
                  <a:srgbClr val="993300"/>
                </a:solidFill>
                <a:latin typeface="Times New Roman" pitchFamily="18" charset="0"/>
              </a:rPr>
              <a:t>Бронза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071670" y="274638"/>
            <a:ext cx="5786478" cy="725470"/>
          </a:xfrm>
        </p:spPr>
        <p:txBody>
          <a:bodyPr/>
          <a:lstStyle/>
          <a:p>
            <a:r>
              <a:rPr lang="ru-RU" b="1" i="1" dirty="0" smtClean="0">
                <a:solidFill>
                  <a:srgbClr val="6600FF"/>
                </a:solidFill>
              </a:rPr>
              <a:t>ОЛИВКОВЫЙ ВЕНОК</a:t>
            </a:r>
            <a:endParaRPr lang="ru-RU" dirty="0"/>
          </a:p>
        </p:txBody>
      </p:sp>
      <p:pic>
        <p:nvPicPr>
          <p:cNvPr id="2050" name="Picture 2" descr="OIOl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500174"/>
            <a:ext cx="4736841" cy="431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5"/>
          <p:cNvSpPr>
            <a:spLocks noChangeArrowheads="1"/>
          </p:cNvSpPr>
          <p:nvPr/>
        </p:nvSpPr>
        <p:spPr bwMode="auto">
          <a:xfrm>
            <a:off x="611188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5400" b="1" dirty="0">
                <a:solidFill>
                  <a:srgbClr val="6600FF"/>
                </a:solidFill>
                <a:latin typeface="Book Antiqua" pitchFamily="18" charset="0"/>
              </a:rPr>
              <a:t>ЛОГОТИПЫ</a:t>
            </a:r>
          </a:p>
        </p:txBody>
      </p:sp>
      <p:pic>
        <p:nvPicPr>
          <p:cNvPr id="24578" name="Picture 7" descr="621808_253_336_source"/>
          <p:cNvPicPr>
            <a:picLocks noChangeAspect="1" noChangeArrowheads="1"/>
          </p:cNvPicPr>
          <p:nvPr/>
        </p:nvPicPr>
        <p:blipFill>
          <a:blip r:embed="rId2" cstate="print"/>
          <a:srcRect r="-200"/>
          <a:stretch>
            <a:fillRect/>
          </a:stretch>
        </p:blipFill>
        <p:spPr bwMode="auto">
          <a:xfrm>
            <a:off x="5508625" y="1557338"/>
            <a:ext cx="1712913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12" descr="S1980-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1628775"/>
            <a:ext cx="2071688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1619250" y="5084763"/>
            <a:ext cx="2449513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FF0000"/>
                </a:solidFill>
              </a:rPr>
              <a:t>Летняя Олимпиада </a:t>
            </a:r>
          </a:p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FF0000"/>
                </a:solidFill>
              </a:rPr>
              <a:t>1980 года</a:t>
            </a:r>
          </a:p>
        </p:txBody>
      </p:sp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5219700" y="5157788"/>
            <a:ext cx="2449513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0066CC"/>
                </a:solidFill>
              </a:rPr>
              <a:t>Зимняя Олимпиада</a:t>
            </a:r>
          </a:p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0066CC"/>
                </a:solidFill>
              </a:rPr>
              <a:t>2014 года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 descr="S1980-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844675"/>
            <a:ext cx="231457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5" descr="fddcf639228e3ee600f3182030747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2492375"/>
            <a:ext cx="4826000" cy="271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5219700" y="5445125"/>
            <a:ext cx="1584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1">
                <a:solidFill>
                  <a:srgbClr val="0066CC"/>
                </a:solidFill>
                <a:latin typeface="Times New Roman" pitchFamily="18" charset="0"/>
              </a:rPr>
              <a:t>Сочи - 2014</a:t>
            </a:r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1331913" y="5734050"/>
            <a:ext cx="223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>
                <a:solidFill>
                  <a:srgbClr val="FF0000"/>
                </a:solidFill>
                <a:latin typeface="Times New Roman" pitchFamily="18" charset="0"/>
              </a:rPr>
              <a:t>Москва - 1980</a:t>
            </a: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9144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5400" b="1" dirty="0">
                <a:solidFill>
                  <a:srgbClr val="6600FF"/>
                </a:solidFill>
                <a:latin typeface="Book Antiqua" pitchFamily="18" charset="0"/>
              </a:rPr>
              <a:t>ТАЛИСМАНЫ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835696" y="332656"/>
            <a:ext cx="6851104" cy="56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3600" b="1" dirty="0" smtClean="0">
                <a:solidFill>
                  <a:srgbClr val="6600FF"/>
                </a:solidFill>
                <a:latin typeface="Book Antiqua" pitchFamily="18" charset="0"/>
              </a:rPr>
              <a:t>Летние Олимпийские игры</a:t>
            </a:r>
            <a:endParaRPr lang="ru-RU" sz="3600" b="1" dirty="0">
              <a:solidFill>
                <a:srgbClr val="6600FF"/>
              </a:solidFill>
              <a:latin typeface="Book Antiqua" pitchFamily="18" charset="0"/>
            </a:endParaRPr>
          </a:p>
        </p:txBody>
      </p:sp>
      <p:pic>
        <p:nvPicPr>
          <p:cNvPr id="1026" name="Picture 2" descr="OIVLSp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268760"/>
            <a:ext cx="705678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691680" y="274638"/>
            <a:ext cx="6995120" cy="70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3600" b="1" dirty="0" smtClean="0">
                <a:solidFill>
                  <a:srgbClr val="6600FF"/>
                </a:solidFill>
                <a:latin typeface="Book Antiqua" pitchFamily="18" charset="0"/>
              </a:rPr>
              <a:t>Зимние Олимпийские игры</a:t>
            </a:r>
            <a:endParaRPr lang="ru-RU" sz="3600" b="1" dirty="0">
              <a:solidFill>
                <a:srgbClr val="6600FF"/>
              </a:solidFill>
              <a:latin typeface="Book Antiqua" pitchFamily="18" charset="0"/>
            </a:endParaRPr>
          </a:p>
        </p:txBody>
      </p:sp>
      <p:pic>
        <p:nvPicPr>
          <p:cNvPr id="2050" name="Picture 2" descr="OIVZSp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5" y="1412776"/>
            <a:ext cx="6845561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88" name="Group 28"/>
          <p:cNvGraphicFramePr>
            <a:graphicFrameLocks noGrp="1"/>
          </p:cNvGraphicFramePr>
          <p:nvPr>
            <p:ph/>
          </p:nvPr>
        </p:nvGraphicFramePr>
        <p:xfrm>
          <a:off x="4932363" y="2708275"/>
          <a:ext cx="3970337" cy="3375661"/>
        </p:xfrm>
        <a:graphic>
          <a:graphicData uri="http://schemas.openxmlformats.org/drawingml/2006/table">
            <a:tbl>
              <a:tblPr/>
              <a:tblGrid>
                <a:gridCol w="1985962"/>
                <a:gridCol w="1984375"/>
              </a:tblGrid>
              <a:tr h="66357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ЦВЕТА ОЛИМПИЙСКИХ КОЛЕЦ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Синий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Европа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66"/>
                    </a:solidFill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Черный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Африка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66"/>
                    </a:solidFill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Красный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Америка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66"/>
                    </a:solidFill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Желтый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Азия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66"/>
                    </a:solidFill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Зеленый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Австралия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66"/>
                    </a:solidFill>
                  </a:tcPr>
                </a:tc>
              </a:tr>
            </a:tbl>
          </a:graphicData>
        </a:graphic>
      </p:graphicFrame>
      <p:pic>
        <p:nvPicPr>
          <p:cNvPr id="15383" name="Picture 47" descr="bd172a5722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44675"/>
            <a:ext cx="4681538" cy="23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4" name="Rectangle 48"/>
          <p:cNvSpPr>
            <a:spLocks noChangeArrowheads="1"/>
          </p:cNvSpPr>
          <p:nvPr/>
        </p:nvSpPr>
        <p:spPr bwMode="auto">
          <a:xfrm>
            <a:off x="-396875" y="1989138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5400" b="1">
              <a:solidFill>
                <a:srgbClr val="6600FF"/>
              </a:solidFill>
              <a:latin typeface="Calibri" pitchFamily="34" charset="0"/>
            </a:endParaRPr>
          </a:p>
        </p:txBody>
      </p:sp>
      <p:sp>
        <p:nvSpPr>
          <p:cNvPr id="15385" name="Rectangle 26"/>
          <p:cNvSpPr>
            <a:spLocks noChangeArrowheads="1"/>
          </p:cNvSpPr>
          <p:nvPr/>
        </p:nvSpPr>
        <p:spPr bwMode="auto">
          <a:xfrm>
            <a:off x="1908175" y="188913"/>
            <a:ext cx="6407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i="1" dirty="0">
                <a:solidFill>
                  <a:srgbClr val="6600FF"/>
                </a:solidFill>
              </a:rPr>
              <a:t>ЭМБЛЕМА</a:t>
            </a:r>
            <a:endParaRPr lang="ru-RU" sz="3600" b="1" dirty="0">
              <a:solidFill>
                <a:srgbClr val="6600FF"/>
              </a:solidFill>
            </a:endParaRPr>
          </a:p>
        </p:txBody>
      </p:sp>
      <p:sp>
        <p:nvSpPr>
          <p:cNvPr id="15386" name="Rectangle 27"/>
          <p:cNvSpPr>
            <a:spLocks noChangeArrowheads="1"/>
          </p:cNvSpPr>
          <p:nvPr/>
        </p:nvSpPr>
        <p:spPr bwMode="auto">
          <a:xfrm>
            <a:off x="2124075" y="1268413"/>
            <a:ext cx="547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разработана в 1913 году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olympic-fl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1700213"/>
            <a:ext cx="5303838" cy="435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1979613" y="188913"/>
            <a:ext cx="59769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i="1" dirty="0">
                <a:solidFill>
                  <a:srgbClr val="6600FF"/>
                </a:solidFill>
              </a:rPr>
              <a:t>ФЛАГ</a:t>
            </a:r>
            <a:endParaRPr lang="ru-RU" sz="3600" b="1" dirty="0">
              <a:solidFill>
                <a:srgbClr val="6600FF"/>
              </a:solidFill>
            </a:endParaRPr>
          </a:p>
        </p:txBody>
      </p:sp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3492500" y="1268413"/>
            <a:ext cx="27352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/>
              <a:t>с 1920 года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274638"/>
            <a:ext cx="5786478" cy="725470"/>
          </a:xfrm>
        </p:spPr>
        <p:txBody>
          <a:bodyPr/>
          <a:lstStyle/>
          <a:p>
            <a:r>
              <a:rPr lang="ru-RU" b="1" i="1" dirty="0" smtClean="0">
                <a:solidFill>
                  <a:srgbClr val="6600FF"/>
                </a:solidFill>
              </a:rPr>
              <a:t>ГИМН</a:t>
            </a:r>
            <a:endParaRPr lang="ru-RU" dirty="0"/>
          </a:p>
        </p:txBody>
      </p:sp>
      <p:pic>
        <p:nvPicPr>
          <p:cNvPr id="1026" name="Picture 2" descr="Sochi2014ZOI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1643050"/>
            <a:ext cx="442915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143240" y="1142984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800" b="1" dirty="0" smtClean="0">
                <a:cs typeface="Aharoni" pitchFamily="2" charset="-79"/>
              </a:rPr>
              <a:t>в 1896 году</a:t>
            </a:r>
            <a:endParaRPr lang="ru-RU" sz="2800" b="1" dirty="0"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2"/>
          <p:cNvSpPr txBox="1">
            <a:spLocks noChangeArrowheads="1"/>
          </p:cNvSpPr>
          <p:nvPr/>
        </p:nvSpPr>
        <p:spPr bwMode="auto">
          <a:xfrm>
            <a:off x="611188" y="5373688"/>
            <a:ext cx="80645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/>
              <a:t>Быстрее, выше, сильнее</a:t>
            </a:r>
          </a:p>
        </p:txBody>
      </p:sp>
      <p:sp>
        <p:nvSpPr>
          <p:cNvPr id="17410" name="WordArt 3"/>
          <p:cNvSpPr>
            <a:spLocks noChangeArrowheads="1" noChangeShapeType="1" noTextEdit="1"/>
          </p:cNvSpPr>
          <p:nvPr/>
        </p:nvSpPr>
        <p:spPr bwMode="auto">
          <a:xfrm>
            <a:off x="827088" y="4005263"/>
            <a:ext cx="7848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Faster, Higher, Stronger </a:t>
            </a:r>
            <a:endParaRPr lang="ru-RU" sz="3600" b="1" kern="10">
              <a:ln w="12700">
                <a:solidFill>
                  <a:srgbClr val="3333CC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1"/>
              </a:gra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755650" y="2997200"/>
            <a:ext cx="80645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/>
              <a:t>Быстрее, выше, храбрее</a:t>
            </a:r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611188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5400" b="1" i="1">
                <a:solidFill>
                  <a:srgbClr val="6600FF"/>
                </a:solidFill>
                <a:latin typeface="Calibri" pitchFamily="34" charset="0"/>
              </a:rPr>
              <a:t>ДЕВИЗ</a:t>
            </a:r>
          </a:p>
        </p:txBody>
      </p:sp>
      <p:pic>
        <p:nvPicPr>
          <p:cNvPr id="17413" name="Picture 6" descr="http://www.olympichistory.info/citius.g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323850" y="1341438"/>
            <a:ext cx="8494713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ChangeArrowheads="1"/>
          </p:cNvSpPr>
          <p:nvPr/>
        </p:nvSpPr>
        <p:spPr bwMode="auto">
          <a:xfrm>
            <a:off x="1042988" y="1773238"/>
            <a:ext cx="7561262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800" i="1">
                <a:solidFill>
                  <a:srgbClr val="FF0000"/>
                </a:solidFill>
              </a:rPr>
              <a:t>«Самое важное в Олимпийских играх – </a:t>
            </a:r>
          </a:p>
          <a:p>
            <a:pPr algn="ctr"/>
            <a:r>
              <a:rPr lang="ru-RU" sz="4800" i="1">
                <a:solidFill>
                  <a:srgbClr val="FF0000"/>
                </a:solidFill>
              </a:rPr>
              <a:t>не победа, а участие, </a:t>
            </a:r>
          </a:p>
          <a:p>
            <a:pPr algn="ctr"/>
            <a:r>
              <a:rPr lang="ru-RU" sz="4800" i="1">
                <a:solidFill>
                  <a:srgbClr val="FF0000"/>
                </a:solidFill>
              </a:rPr>
              <a:t>также как в жизни </a:t>
            </a:r>
          </a:p>
          <a:p>
            <a:pPr algn="ctr"/>
            <a:r>
              <a:rPr lang="ru-RU" sz="4800" i="1">
                <a:solidFill>
                  <a:srgbClr val="FF0000"/>
                </a:solidFill>
              </a:rPr>
              <a:t>самое главное – </a:t>
            </a:r>
          </a:p>
          <a:p>
            <a:pPr algn="ctr"/>
            <a:r>
              <a:rPr lang="ru-RU" sz="4800" i="1">
                <a:solidFill>
                  <a:srgbClr val="FF0000"/>
                </a:solidFill>
              </a:rPr>
              <a:t>не триумф, а борьба»</a:t>
            </a:r>
            <a:endParaRPr lang="ru-RU">
              <a:solidFill>
                <a:srgbClr val="FF0000"/>
              </a:solidFill>
            </a:endParaRPr>
          </a:p>
        </p:txBody>
      </p:sp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2051050" y="260350"/>
            <a:ext cx="61928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>
                <a:solidFill>
                  <a:srgbClr val="6600FF"/>
                </a:solidFill>
              </a:rPr>
              <a:t>ОЛИМПИЙСКИЙ ПРИНЦИП</a:t>
            </a:r>
            <a:endParaRPr lang="ru-RU" sz="3200" b="1"/>
          </a:p>
        </p:txBody>
      </p:sp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3059113" y="1123950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был определён в 1896 году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WordArt 2"/>
          <p:cNvSpPr>
            <a:spLocks noChangeArrowheads="1" noChangeShapeType="1" noTextEdit="1"/>
          </p:cNvSpPr>
          <p:nvPr/>
        </p:nvSpPr>
        <p:spPr bwMode="auto">
          <a:xfrm>
            <a:off x="395288" y="1916113"/>
            <a:ext cx="8208962" cy="3089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FF0000"/>
                    </a:gs>
                    <a:gs pos="100000">
                      <a:srgbClr val="FFFF00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Palatino Linotype"/>
              </a:rPr>
              <a:t>РИТУАЛЫ</a:t>
            </a:r>
          </a:p>
          <a:p>
            <a:pPr algn="ctr"/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FF0000"/>
                    </a:gs>
                    <a:gs pos="100000">
                      <a:srgbClr val="FFFF00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Palatino Linotype"/>
              </a:rPr>
              <a:t>ОЛИМПИЙСКИХ</a:t>
            </a:r>
          </a:p>
          <a:p>
            <a:pPr algn="ctr"/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FF0000"/>
                    </a:gs>
                    <a:gs pos="100000">
                      <a:srgbClr val="FFFF00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Palatino Linotype"/>
              </a:rPr>
              <a:t>ИГР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o03012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888" y="1773238"/>
            <a:ext cx="2651125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3" descr="O3472i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300" y="3357563"/>
            <a:ext cx="2459038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4" descr="o03011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44675"/>
            <a:ext cx="381635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214313" y="0"/>
            <a:ext cx="864235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4000" b="1">
                <a:solidFill>
                  <a:srgbClr val="FF0066"/>
                </a:solidFill>
                <a:latin typeface="Book Antiqua" pitchFamily="18" charset="0"/>
              </a:rPr>
              <a:t/>
            </a:r>
            <a:br>
              <a:rPr lang="ru-RU" sz="4000" b="1">
                <a:solidFill>
                  <a:srgbClr val="FF0066"/>
                </a:solidFill>
                <a:latin typeface="Book Antiqua" pitchFamily="18" charset="0"/>
              </a:rPr>
            </a:br>
            <a:endParaRPr lang="ru-RU" sz="4000" b="1">
              <a:solidFill>
                <a:srgbClr val="FF0066"/>
              </a:solidFill>
              <a:latin typeface="Book Antiqua" pitchFamily="18" charset="0"/>
            </a:endParaRPr>
          </a:p>
          <a:p>
            <a:pPr algn="ctr" eaLnBrk="0" hangingPunct="0"/>
            <a:endParaRPr lang="ru-RU" sz="3200" b="1">
              <a:latin typeface="Book Antiqua" pitchFamily="18" charset="0"/>
            </a:endParaRPr>
          </a:p>
          <a:p>
            <a:pPr algn="ctr" eaLnBrk="0" hangingPunct="0"/>
            <a:r>
              <a:rPr lang="ru-RU" sz="3200" b="1">
                <a:latin typeface="Book Antiqua" pitchFamily="18" charset="0"/>
              </a:rPr>
              <a:t>  с 1928 года</a:t>
            </a:r>
            <a:endParaRPr lang="ru-RU" sz="4000" b="1">
              <a:solidFill>
                <a:srgbClr val="FF0066"/>
              </a:solidFill>
              <a:latin typeface="Book Antiqua" pitchFamily="18" charset="0"/>
            </a:endParaRPr>
          </a:p>
        </p:txBody>
      </p:sp>
      <p:sp>
        <p:nvSpPr>
          <p:cNvPr id="20485" name="Прямоугольник 6"/>
          <p:cNvSpPr>
            <a:spLocks noChangeArrowheads="1"/>
          </p:cNvSpPr>
          <p:nvPr/>
        </p:nvSpPr>
        <p:spPr bwMode="auto">
          <a:xfrm>
            <a:off x="1857375" y="214313"/>
            <a:ext cx="70723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3600" b="1" dirty="0">
                <a:solidFill>
                  <a:srgbClr val="6600FF"/>
                </a:solidFill>
                <a:latin typeface="Book Antiqua" pitchFamily="18" charset="0"/>
              </a:rPr>
              <a:t>Зажжение олимпийского огня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3"/>
          <p:cNvSpPr>
            <a:spLocks noChangeArrowheads="1"/>
          </p:cNvSpPr>
          <p:nvPr/>
        </p:nvSpPr>
        <p:spPr bwMode="auto">
          <a:xfrm>
            <a:off x="2124075" y="188913"/>
            <a:ext cx="656272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3200" b="1" dirty="0">
                <a:solidFill>
                  <a:srgbClr val="6600FF"/>
                </a:solidFill>
                <a:latin typeface="Book Antiqua" pitchFamily="18" charset="0"/>
              </a:rPr>
              <a:t>КЛЯТВА СПОРТСМЕНОВ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2205038"/>
            <a:ext cx="385127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ru-RU" sz="2800" b="1" u="sng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С 1920 года</a:t>
            </a:r>
          </a:p>
          <a:p>
            <a:pPr marL="342900" indent="-342900" algn="ctr" eaLnBrk="0" hangingPunct="0">
              <a:lnSpc>
                <a:spcPct val="900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ru-RU" sz="2400" b="1" i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«Я клянусь, что пребывая на Олимпийских играх, я буду соревноваться честно и согласно правилам, а своим участием прославлять свою страну и спорт»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ru-RU" sz="2400">
              <a:latin typeface="Calibri" pitchFamily="34" charset="0"/>
            </a:endParaRPr>
          </a:p>
        </p:txBody>
      </p:sp>
      <p:pic>
        <p:nvPicPr>
          <p:cNvPr id="21507" name="Picture 6" descr="клятва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1412875"/>
            <a:ext cx="5219700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213</Words>
  <Application>Microsoft Office PowerPoint</Application>
  <PresentationFormat>Экран (4:3)</PresentationFormat>
  <Paragraphs>64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ГИМН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ОЛИВКОВЫЙ ВЕНОК</vt:lpstr>
      <vt:lpstr>Слайд 13</vt:lpstr>
      <vt:lpstr>Слайд 14</vt:lpstr>
      <vt:lpstr>Летние Олимпийские игры</vt:lpstr>
      <vt:lpstr>Зимние Олимпийские игры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Пашкова</dc:creator>
  <cp:lastModifiedBy>user</cp:lastModifiedBy>
  <cp:revision>12</cp:revision>
  <dcterms:created xsi:type="dcterms:W3CDTF">2013-08-01T08:17:42Z</dcterms:created>
  <dcterms:modified xsi:type="dcterms:W3CDTF">2014-03-22T08:09:44Z</dcterms:modified>
</cp:coreProperties>
</file>